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4" r:id="rId4"/>
    <p:sldId id="275" r:id="rId5"/>
    <p:sldId id="276" r:id="rId6"/>
    <p:sldId id="284" r:id="rId7"/>
    <p:sldId id="277" r:id="rId8"/>
    <p:sldId id="285" r:id="rId9"/>
    <p:sldId id="278" r:id="rId10"/>
    <p:sldId id="286" r:id="rId11"/>
    <p:sldId id="279" r:id="rId12"/>
    <p:sldId id="280" r:id="rId13"/>
    <p:sldId id="281" r:id="rId14"/>
    <p:sldId id="282" r:id="rId15"/>
    <p:sldId id="28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86" autoAdjust="0"/>
    <p:restoredTop sz="94660"/>
  </p:normalViewPr>
  <p:slideViewPr>
    <p:cSldViewPr snapToGrid="0">
      <p:cViewPr>
        <p:scale>
          <a:sx n="68" d="100"/>
          <a:sy n="68" d="100"/>
        </p:scale>
        <p:origin x="49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7/28/2017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7/28/2017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7/28/2017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7/28/2017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7/28/2017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7/28/2017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7/28/2017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7/28/2017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7/28/2017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7/28/2017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7/28/2017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7/28/2017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7/28/2017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7/28/2017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7/28/2017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F1F8D-E1AF-4B0D-88CE-AA3463830C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sz="6600" dirty="0"/>
            </a:br>
            <a:r>
              <a:rPr lang="en-US" sz="8000" dirty="0"/>
              <a:t>Discipleship</a:t>
            </a:r>
            <a:endParaRPr lang="en-US" sz="6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D42F6-ED76-4FD8-BA35-B672BFF22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2267" y="5280847"/>
            <a:ext cx="10179734" cy="434974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The Heart of the Measure – Week 2</a:t>
            </a:r>
          </a:p>
        </p:txBody>
      </p:sp>
    </p:spTree>
    <p:extLst>
      <p:ext uri="{BB962C8B-B14F-4D97-AF65-F5344CB8AC3E}">
        <p14:creationId xmlns:p14="http://schemas.microsoft.com/office/powerpoint/2010/main" val="2768145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93D95-95D8-4CC6-B6E4-C02460139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IT IS THE MEASURE OF SUCCESS IN THE INDIVIDUAL BELIEVER’S </a:t>
            </a:r>
            <a:r>
              <a:rPr lang="en-US" u="sng" dirty="0"/>
              <a:t>LIFE</a:t>
            </a:r>
            <a:r>
              <a:rPr lang="en-US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999D8-4FF8-40D6-9957-DF05E0B6E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8"/>
            <a:ext cx="10554574" cy="13787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Who’s growing as a result of my growth?</a:t>
            </a:r>
            <a:r>
              <a:rPr lang="en-US" sz="3200" dirty="0"/>
              <a:t> 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8C34355-BA6F-41BB-AC66-76114312A51F}"/>
              </a:ext>
            </a:extLst>
          </p:cNvPr>
          <p:cNvSpPr txBox="1">
            <a:spLocks/>
          </p:cNvSpPr>
          <p:nvPr/>
        </p:nvSpPr>
        <p:spPr>
          <a:xfrm>
            <a:off x="827424" y="3601039"/>
            <a:ext cx="10554574" cy="215873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 err="1"/>
              <a:t>Heb</a:t>
            </a:r>
            <a:r>
              <a:rPr lang="en-US" sz="3200" b="1" dirty="0"/>
              <a:t> 5:12 </a:t>
            </a:r>
            <a:r>
              <a:rPr lang="en-US" sz="3200" dirty="0"/>
              <a:t>For when for the time ye ought to be teachers, ye have need that one teach you again which be the first principles of the oracles of God; and are become such as have need of milk, and not of strong meat. </a:t>
            </a:r>
          </a:p>
        </p:txBody>
      </p:sp>
    </p:spTree>
    <p:extLst>
      <p:ext uri="{BB962C8B-B14F-4D97-AF65-F5344CB8AC3E}">
        <p14:creationId xmlns:p14="http://schemas.microsoft.com/office/powerpoint/2010/main" val="1696953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F1F8D-E1AF-4B0D-88CE-AA3463830C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sz="6600" dirty="0"/>
            </a:br>
            <a:r>
              <a:rPr lang="en-US" sz="8000" dirty="0"/>
              <a:t>Discipleship</a:t>
            </a:r>
            <a:endParaRPr lang="en-US" sz="6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D42F6-ED76-4FD8-BA35-B672BFF22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2267" y="5280847"/>
            <a:ext cx="10179734" cy="434974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The Biblical Pattern – Week 2</a:t>
            </a:r>
          </a:p>
        </p:txBody>
      </p:sp>
    </p:spTree>
    <p:extLst>
      <p:ext uri="{BB962C8B-B14F-4D97-AF65-F5344CB8AC3E}">
        <p14:creationId xmlns:p14="http://schemas.microsoft.com/office/powerpoint/2010/main" val="745577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93D95-95D8-4CC6-B6E4-C02460139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THERE ARE FIVE </a:t>
            </a:r>
            <a:r>
              <a:rPr lang="en-US" u="sng" dirty="0"/>
              <a:t>PRIMARY GOALS </a:t>
            </a:r>
            <a:r>
              <a:rPr lang="en-US" dirty="0"/>
              <a:t>IN CHRISTIAN MINISTRY.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999D8-4FF8-40D6-9957-DF05E0B6E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975" y="2366128"/>
            <a:ext cx="11972041" cy="434575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US" sz="3700" dirty="0"/>
              <a:t>Evangelism.</a:t>
            </a:r>
          </a:p>
          <a:p>
            <a:pPr marL="0" indent="0">
              <a:buNone/>
            </a:pPr>
            <a:r>
              <a:rPr lang="en-US" sz="3700" dirty="0"/>
              <a:t>	</a:t>
            </a:r>
            <a:r>
              <a:rPr lang="en-US" sz="3700" b="1" dirty="0"/>
              <a:t>Luke 19:10 </a:t>
            </a:r>
            <a:r>
              <a:rPr lang="en-US" sz="3700" dirty="0"/>
              <a:t>For the Son of man is come to seek and to 	save that 	which was lost. </a:t>
            </a:r>
          </a:p>
          <a:p>
            <a:pPr marL="514350" indent="-514350">
              <a:buAutoNum type="arabicPeriod" startAt="2"/>
            </a:pPr>
            <a:r>
              <a:rPr lang="en-US" sz="3700" dirty="0"/>
              <a:t>Establishment of </a:t>
            </a:r>
            <a:r>
              <a:rPr lang="en-US" sz="3700" u="sng" dirty="0"/>
              <a:t>local churches</a:t>
            </a:r>
            <a:r>
              <a:rPr lang="en-US" sz="3700" dirty="0"/>
              <a:t>.</a:t>
            </a:r>
          </a:p>
          <a:p>
            <a:pPr marL="514350" indent="-514350">
              <a:buAutoNum type="arabicPeriod" startAt="2"/>
            </a:pPr>
            <a:r>
              <a:rPr lang="en-US" sz="3700" dirty="0"/>
              <a:t>Preparing disciples.</a:t>
            </a:r>
          </a:p>
          <a:p>
            <a:pPr marL="514350" indent="-514350">
              <a:buAutoNum type="arabicPeriod" startAt="2"/>
            </a:pPr>
            <a:r>
              <a:rPr lang="en-US" sz="3700" u="sng" dirty="0"/>
              <a:t>Conforming</a:t>
            </a:r>
            <a:r>
              <a:rPr lang="en-US" sz="3700" dirty="0"/>
              <a:t> our lives to be like Jesus Christ.</a:t>
            </a:r>
          </a:p>
          <a:p>
            <a:pPr marL="0" indent="0">
              <a:buNone/>
            </a:pPr>
            <a:r>
              <a:rPr lang="en-US" sz="3700" dirty="0"/>
              <a:t>	</a:t>
            </a:r>
            <a:r>
              <a:rPr lang="en-US" sz="3700" b="1" dirty="0"/>
              <a:t>1 John 2:6 </a:t>
            </a:r>
            <a:r>
              <a:rPr lang="en-US" sz="3700" dirty="0"/>
              <a:t>He that </a:t>
            </a:r>
            <a:r>
              <a:rPr lang="en-US" sz="3700" dirty="0" err="1"/>
              <a:t>saith</a:t>
            </a:r>
            <a:r>
              <a:rPr lang="en-US" sz="3700" dirty="0"/>
              <a:t> he </a:t>
            </a:r>
            <a:r>
              <a:rPr lang="en-US" sz="3700" dirty="0" err="1"/>
              <a:t>abideth</a:t>
            </a:r>
            <a:r>
              <a:rPr lang="en-US" sz="3700" dirty="0"/>
              <a:t> in him ought himself also so 	to walk, even as he walked. </a:t>
            </a:r>
          </a:p>
          <a:p>
            <a:pPr marL="0" indent="0">
              <a:buNone/>
            </a:pPr>
            <a:r>
              <a:rPr lang="en-US" sz="3700" dirty="0">
                <a:solidFill>
                  <a:srgbClr val="92D050"/>
                </a:solidFill>
              </a:rPr>
              <a:t>5. </a:t>
            </a:r>
            <a:r>
              <a:rPr lang="en-US" sz="3700" dirty="0"/>
              <a:t>Bringing </a:t>
            </a:r>
            <a:r>
              <a:rPr lang="en-US" sz="3700" u="sng" dirty="0"/>
              <a:t>Glory</a:t>
            </a:r>
            <a:r>
              <a:rPr lang="en-US" sz="3700" dirty="0"/>
              <a:t> to God.</a:t>
            </a:r>
          </a:p>
          <a:p>
            <a:pPr marL="514350" indent="-514350"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9650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93D95-95D8-4CC6-B6E4-C02460139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THE BIBLICAL PATTERN.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999D8-4FF8-40D6-9957-DF05E0B6E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978" y="2658359"/>
            <a:ext cx="11972041" cy="4114800"/>
          </a:xfrm>
        </p:spPr>
        <p:txBody>
          <a:bodyPr>
            <a:normAutofit fontScale="85000" lnSpcReduction="10000"/>
          </a:bodyPr>
          <a:lstStyle/>
          <a:p>
            <a:r>
              <a:rPr lang="en-US" sz="3700" dirty="0"/>
              <a:t>Discipleship forms the </a:t>
            </a:r>
            <a:r>
              <a:rPr lang="en-US" sz="3700" u="sng" dirty="0"/>
              <a:t>link</a:t>
            </a:r>
            <a:r>
              <a:rPr lang="en-US" sz="3700" dirty="0"/>
              <a:t> between the first two (</a:t>
            </a:r>
            <a:r>
              <a:rPr lang="en-US" sz="3700" u="sng" dirty="0"/>
              <a:t>quantitative</a:t>
            </a:r>
            <a:r>
              <a:rPr lang="en-US" sz="3700" dirty="0"/>
              <a:t>) goals and the last two (</a:t>
            </a:r>
            <a:r>
              <a:rPr lang="en-US" sz="3700" u="sng" dirty="0"/>
              <a:t>qualitative</a:t>
            </a:r>
            <a:r>
              <a:rPr lang="en-US" sz="3700" dirty="0"/>
              <a:t>) goals.  Goals which cannot be measured.</a:t>
            </a:r>
          </a:p>
          <a:p>
            <a:r>
              <a:rPr lang="en-US" sz="3700" dirty="0"/>
              <a:t>Discipleship provides people with all the </a:t>
            </a:r>
            <a:r>
              <a:rPr lang="en-US" sz="3700" u="sng" dirty="0"/>
              <a:t>tools</a:t>
            </a:r>
            <a:r>
              <a:rPr lang="en-US" sz="3700" dirty="0"/>
              <a:t> necessary to carry out their ministry and bring glory to God.</a:t>
            </a:r>
          </a:p>
          <a:p>
            <a:pPr marL="0" indent="0">
              <a:buNone/>
            </a:pPr>
            <a:endParaRPr lang="en-US" sz="3700" b="1" dirty="0"/>
          </a:p>
          <a:p>
            <a:pPr marL="0" indent="0">
              <a:buNone/>
            </a:pPr>
            <a:r>
              <a:rPr lang="en-US" sz="3700" b="1" dirty="0"/>
              <a:t>Mat 4:19 </a:t>
            </a:r>
            <a:r>
              <a:rPr lang="en-US" sz="3700" dirty="0"/>
              <a:t>And he </a:t>
            </a:r>
            <a:r>
              <a:rPr lang="en-US" sz="3700" dirty="0" err="1"/>
              <a:t>saith</a:t>
            </a:r>
            <a:r>
              <a:rPr lang="en-US" sz="3700" dirty="0"/>
              <a:t> unto them, Follow me, and I will make you fishers of men. </a:t>
            </a:r>
          </a:p>
          <a:p>
            <a:pPr marL="0" indent="0">
              <a:buNone/>
            </a:pPr>
            <a:endParaRPr lang="en-US" sz="3700" dirty="0"/>
          </a:p>
          <a:p>
            <a:pPr marL="514350" indent="-514350"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96741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999D8-4FF8-40D6-9957-DF05E0B6E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978" y="2743200"/>
            <a:ext cx="11972041" cy="37047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700" dirty="0"/>
              <a:t>These Five Goals Can Be Illustrated By The Example Of Raising </a:t>
            </a:r>
            <a:r>
              <a:rPr lang="en-US" sz="3700" u="sng" dirty="0"/>
              <a:t>Children</a:t>
            </a:r>
            <a:r>
              <a:rPr lang="en-US" sz="3700" dirty="0"/>
              <a:t>.</a:t>
            </a:r>
          </a:p>
          <a:p>
            <a:pPr marL="514350" indent="-514350">
              <a:buAutoNum type="arabicPeriod"/>
            </a:pPr>
            <a:endParaRPr lang="en-US" sz="32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17FE392-5533-4064-9717-30B369909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BIBLICAL PATTERN.</a:t>
            </a:r>
          </a:p>
        </p:txBody>
      </p:sp>
    </p:spTree>
    <p:extLst>
      <p:ext uri="{BB962C8B-B14F-4D97-AF65-F5344CB8AC3E}">
        <p14:creationId xmlns:p14="http://schemas.microsoft.com/office/powerpoint/2010/main" val="468922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999D8-4FF8-40D6-9957-DF05E0B6E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978" y="2743200"/>
            <a:ext cx="11972041" cy="3704733"/>
          </a:xfrm>
        </p:spPr>
        <p:txBody>
          <a:bodyPr>
            <a:normAutofit lnSpcReduction="10000"/>
          </a:bodyPr>
          <a:lstStyle/>
          <a:p>
            <a:pPr marL="742950" indent="-742950">
              <a:buAutoNum type="alphaUcPeriod"/>
            </a:pPr>
            <a:r>
              <a:rPr lang="en-US" sz="3700" u="sng" dirty="0"/>
              <a:t>Divisions</a:t>
            </a:r>
            <a:r>
              <a:rPr lang="en-US" sz="3700" dirty="0"/>
              <a:t> between the </a:t>
            </a:r>
            <a:r>
              <a:rPr lang="en-US" sz="3700" dirty="0" err="1"/>
              <a:t>discipler</a:t>
            </a:r>
            <a:r>
              <a:rPr lang="en-US" sz="3700" dirty="0"/>
              <a:t> and disciple.</a:t>
            </a:r>
          </a:p>
          <a:p>
            <a:pPr marL="742950" indent="-742950">
              <a:buAutoNum type="alphaUcPeriod"/>
            </a:pPr>
            <a:r>
              <a:rPr lang="en-US" sz="3700" dirty="0"/>
              <a:t>Intellectual studies and debates.</a:t>
            </a:r>
          </a:p>
          <a:p>
            <a:pPr marL="742950" indent="-742950">
              <a:buAutoNum type="alphaUcPeriod"/>
            </a:pPr>
            <a:r>
              <a:rPr lang="en-US" sz="3700" dirty="0"/>
              <a:t>The </a:t>
            </a:r>
            <a:r>
              <a:rPr lang="en-US" sz="3700" u="sng" dirty="0"/>
              <a:t>Charismatic</a:t>
            </a:r>
            <a:r>
              <a:rPr lang="en-US" sz="3700" dirty="0"/>
              <a:t> Movement.</a:t>
            </a:r>
          </a:p>
          <a:p>
            <a:pPr marL="742950" indent="-742950">
              <a:buAutoNum type="alphaUcPeriod"/>
            </a:pPr>
            <a:r>
              <a:rPr lang="en-US" sz="3700" dirty="0"/>
              <a:t>Legalism.</a:t>
            </a:r>
          </a:p>
          <a:p>
            <a:pPr marL="742950" indent="-742950">
              <a:buAutoNum type="alphaUcPeriod"/>
            </a:pPr>
            <a:r>
              <a:rPr lang="en-US" sz="3700" dirty="0"/>
              <a:t>Ceremony.</a:t>
            </a:r>
          </a:p>
          <a:p>
            <a:pPr marL="514350" indent="-514350">
              <a:buAutoNum type="alphaUcPeriod"/>
            </a:pPr>
            <a:endParaRPr lang="en-US" sz="32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17FE392-5533-4064-9717-30B369909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999" y="871394"/>
            <a:ext cx="10571998" cy="97045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u="sng" dirty="0"/>
              <a:t>HINDRANCES</a:t>
            </a:r>
            <a:r>
              <a:rPr lang="en-US" dirty="0"/>
              <a:t> TO THE MINISTRY OF DISCIPLESHIP AND HOW TO </a:t>
            </a:r>
            <a:r>
              <a:rPr lang="en-US" u="sng" dirty="0"/>
              <a:t>GUARD</a:t>
            </a:r>
            <a:r>
              <a:rPr lang="en-US" dirty="0"/>
              <a:t> AGAINST THEM AND </a:t>
            </a:r>
            <a:r>
              <a:rPr lang="en-US" u="sng" dirty="0"/>
              <a:t>OVERCOME</a:t>
            </a:r>
            <a:r>
              <a:rPr lang="en-US" dirty="0"/>
              <a:t> THEM.  </a:t>
            </a:r>
          </a:p>
        </p:txBody>
      </p:sp>
    </p:spTree>
    <p:extLst>
      <p:ext uri="{BB962C8B-B14F-4D97-AF65-F5344CB8AC3E}">
        <p14:creationId xmlns:p14="http://schemas.microsoft.com/office/powerpoint/2010/main" val="2939670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93D95-95D8-4CC6-B6E4-C02460139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IT IS THE MEASURE OF </a:t>
            </a:r>
            <a:r>
              <a:rPr lang="en-US" u="sng" dirty="0"/>
              <a:t>SUCCESS</a:t>
            </a:r>
            <a:r>
              <a:rPr lang="en-US" dirty="0"/>
              <a:t> IN CHURCHES.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999D8-4FF8-40D6-9957-DF05E0B6E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Attendance tells us how many people are attending and giving tells us how much people are giving, but Discipleship tells us how many people are growing.</a:t>
            </a:r>
          </a:p>
        </p:txBody>
      </p:sp>
    </p:spTree>
    <p:extLst>
      <p:ext uri="{BB962C8B-B14F-4D97-AF65-F5344CB8AC3E}">
        <p14:creationId xmlns:p14="http://schemas.microsoft.com/office/powerpoint/2010/main" val="77817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93D95-95D8-4CC6-B6E4-C02460139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IT IS THE MEASURE OF </a:t>
            </a:r>
            <a:r>
              <a:rPr lang="en-US" u="sng" dirty="0"/>
              <a:t>SUCCESS</a:t>
            </a:r>
            <a:r>
              <a:rPr lang="en-US" dirty="0"/>
              <a:t> IN CHURCHES.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999D8-4FF8-40D6-9957-DF05E0B6E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1 </a:t>
            </a:r>
            <a:r>
              <a:rPr lang="en-US" sz="3200" b="1" dirty="0" err="1"/>
              <a:t>Thes</a:t>
            </a:r>
            <a:r>
              <a:rPr lang="en-US" sz="3200" b="1" dirty="0"/>
              <a:t>. 3:1 </a:t>
            </a:r>
            <a:r>
              <a:rPr lang="en-US" sz="3200" dirty="0"/>
              <a:t>Wherefore when we could no longer forbear, we thought it good to be left at Athens alone; </a:t>
            </a:r>
            <a:r>
              <a:rPr lang="en-US" sz="3200" b="1" dirty="0"/>
              <a:t>2</a:t>
            </a:r>
            <a:r>
              <a:rPr lang="en-US" sz="3200" dirty="0"/>
              <a:t> And sent Timotheus, our brother, and minister of God, and our </a:t>
            </a:r>
            <a:r>
              <a:rPr lang="en-US" sz="3200" dirty="0" err="1"/>
              <a:t>fellowlabourer</a:t>
            </a:r>
            <a:r>
              <a:rPr lang="en-US" sz="3200" dirty="0"/>
              <a:t> in the gospel of Christ, to establish you, and to comfort you concerning your faith: </a:t>
            </a:r>
          </a:p>
        </p:txBody>
      </p:sp>
    </p:spTree>
    <p:extLst>
      <p:ext uri="{BB962C8B-B14F-4D97-AF65-F5344CB8AC3E}">
        <p14:creationId xmlns:p14="http://schemas.microsoft.com/office/powerpoint/2010/main" val="255647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93D95-95D8-4CC6-B6E4-C02460139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IT IS THE MEASURE OF </a:t>
            </a:r>
            <a:r>
              <a:rPr lang="en-US" u="sng" dirty="0"/>
              <a:t>SUCCESS</a:t>
            </a:r>
            <a:r>
              <a:rPr lang="en-US" dirty="0"/>
              <a:t> IN CHURCHES.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999D8-4FF8-40D6-9957-DF05E0B6E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1 </a:t>
            </a:r>
            <a:r>
              <a:rPr lang="en-US" sz="3200" b="1" dirty="0" err="1"/>
              <a:t>Thes</a:t>
            </a:r>
            <a:r>
              <a:rPr lang="en-US" sz="3200" b="1" dirty="0"/>
              <a:t>. 1:8 </a:t>
            </a:r>
            <a:r>
              <a:rPr lang="en-US" sz="3200" dirty="0"/>
              <a:t>For from you sounded out the word of the Lord not only in Macedonia and Achaia, but also in every place your faith to God-ward is spread abroad; so that we need not to speak any thing. </a:t>
            </a:r>
          </a:p>
        </p:txBody>
      </p:sp>
    </p:spTree>
    <p:extLst>
      <p:ext uri="{BB962C8B-B14F-4D97-AF65-F5344CB8AC3E}">
        <p14:creationId xmlns:p14="http://schemas.microsoft.com/office/powerpoint/2010/main" val="4080838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93D95-95D8-4CC6-B6E4-C02460139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IT IS THE MEASURE OF </a:t>
            </a:r>
            <a:r>
              <a:rPr lang="en-US" u="sng" dirty="0"/>
              <a:t>SUCCESS</a:t>
            </a:r>
            <a:r>
              <a:rPr lang="en-US" dirty="0"/>
              <a:t> IN CHURCHES.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999D8-4FF8-40D6-9957-DF05E0B6E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Acts 14:21 </a:t>
            </a:r>
            <a:r>
              <a:rPr lang="en-US" sz="3200" dirty="0"/>
              <a:t>And when they had preached the gospel to that city, and had taught many, they returned again to Lystra, and to Iconium, and Antioch, </a:t>
            </a:r>
            <a:r>
              <a:rPr lang="en-US" sz="3200" b="1" dirty="0"/>
              <a:t>22 </a:t>
            </a:r>
            <a:r>
              <a:rPr lang="en-US" sz="3200" dirty="0"/>
              <a:t>Confirming the souls of the disciples, and exhorting them to continue in the faith, and that we must through much tribulation enter into the kingdom of God. </a:t>
            </a:r>
          </a:p>
        </p:txBody>
      </p:sp>
    </p:spTree>
    <p:extLst>
      <p:ext uri="{BB962C8B-B14F-4D97-AF65-F5344CB8AC3E}">
        <p14:creationId xmlns:p14="http://schemas.microsoft.com/office/powerpoint/2010/main" val="422737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93D95-95D8-4CC6-B6E4-C02460139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IT IS THE MEASURE OF </a:t>
            </a:r>
            <a:r>
              <a:rPr lang="en-US" u="sng" dirty="0"/>
              <a:t>SUCCESS</a:t>
            </a:r>
            <a:r>
              <a:rPr lang="en-US" dirty="0"/>
              <a:t> IN CHURCHES.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999D8-4FF8-40D6-9957-DF05E0B6E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One of the evidences of being established in the faith, is being able to defend the faith.</a:t>
            </a:r>
          </a:p>
        </p:txBody>
      </p:sp>
    </p:spTree>
    <p:extLst>
      <p:ext uri="{BB962C8B-B14F-4D97-AF65-F5344CB8AC3E}">
        <p14:creationId xmlns:p14="http://schemas.microsoft.com/office/powerpoint/2010/main" val="964346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93D95-95D8-4CC6-B6E4-C02460139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IT IS THE MEASURE OF SUCCESS IN </a:t>
            </a:r>
            <a:r>
              <a:rPr lang="en-US" u="sng" dirty="0"/>
              <a:t>EVANGELISM</a:t>
            </a:r>
            <a:r>
              <a:rPr lang="en-US" dirty="0"/>
              <a:t> OF THE LOST.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999D8-4FF8-40D6-9957-DF05E0B6E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Luke 15:7 </a:t>
            </a:r>
            <a:r>
              <a:rPr lang="en-US" sz="3200" dirty="0"/>
              <a:t>I say unto you, that likewise joy shall be in heaven over one sinner that </a:t>
            </a:r>
            <a:r>
              <a:rPr lang="en-US" sz="3200" dirty="0" err="1"/>
              <a:t>repenteth</a:t>
            </a:r>
            <a:r>
              <a:rPr lang="en-US" sz="3200" dirty="0"/>
              <a:t>, more than over ninety and nine just persons, which need no repentance. </a:t>
            </a:r>
          </a:p>
        </p:txBody>
      </p:sp>
    </p:spTree>
    <p:extLst>
      <p:ext uri="{BB962C8B-B14F-4D97-AF65-F5344CB8AC3E}">
        <p14:creationId xmlns:p14="http://schemas.microsoft.com/office/powerpoint/2010/main" val="3065128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93D95-95D8-4CC6-B6E4-C02460139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IT IS THE MEASURE OF SUCCESS IN </a:t>
            </a:r>
            <a:r>
              <a:rPr lang="en-US" u="sng" dirty="0"/>
              <a:t>EVANGELISM</a:t>
            </a:r>
            <a:r>
              <a:rPr lang="en-US" dirty="0"/>
              <a:t> OF THE LOST.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999D8-4FF8-40D6-9957-DF05E0B6E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Two immediate and urgent discussions after salvation:</a:t>
            </a:r>
          </a:p>
          <a:p>
            <a:r>
              <a:rPr lang="en-US" sz="3200" b="1" dirty="0"/>
              <a:t>Biblical Baptism.</a:t>
            </a:r>
          </a:p>
          <a:p>
            <a:r>
              <a:rPr lang="en-US" sz="3200" b="1" dirty="0"/>
              <a:t>Biblical Discipleship.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8704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93D95-95D8-4CC6-B6E4-C02460139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IT IS THE MEASURE OF SUCCESS IN THE INDIVIDUAL BELIEVER’S </a:t>
            </a:r>
            <a:r>
              <a:rPr lang="en-US" u="sng" dirty="0"/>
              <a:t>LIFE</a:t>
            </a:r>
            <a:r>
              <a:rPr lang="en-US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999D8-4FF8-40D6-9957-DF05E0B6E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2 Tim. 2:2 </a:t>
            </a:r>
            <a:r>
              <a:rPr lang="en-US" sz="3200" dirty="0"/>
              <a:t>And the things that thou hast heard of me among many witnesses, the same commit thou to faithful men, who shall be able to teach others also. </a:t>
            </a:r>
          </a:p>
        </p:txBody>
      </p:sp>
    </p:spTree>
    <p:extLst>
      <p:ext uri="{BB962C8B-B14F-4D97-AF65-F5344CB8AC3E}">
        <p14:creationId xmlns:p14="http://schemas.microsoft.com/office/powerpoint/2010/main" val="181759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1357</TotalTime>
  <Words>515</Words>
  <Application>Microsoft Office PowerPoint</Application>
  <PresentationFormat>Widescreen</PresentationFormat>
  <Paragraphs>46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Century Gothic</vt:lpstr>
      <vt:lpstr>Wingdings 2</vt:lpstr>
      <vt:lpstr>Quotable</vt:lpstr>
      <vt:lpstr> Discipleship</vt:lpstr>
      <vt:lpstr>IT IS THE MEASURE OF SUCCESS IN CHURCHES.</vt:lpstr>
      <vt:lpstr>IT IS THE MEASURE OF SUCCESS IN CHURCHES.</vt:lpstr>
      <vt:lpstr>IT IS THE MEASURE OF SUCCESS IN CHURCHES.</vt:lpstr>
      <vt:lpstr>IT IS THE MEASURE OF SUCCESS IN CHURCHES.</vt:lpstr>
      <vt:lpstr>IT IS THE MEASURE OF SUCCESS IN CHURCHES.</vt:lpstr>
      <vt:lpstr>IT IS THE MEASURE OF SUCCESS IN EVANGELISM OF THE LOST.</vt:lpstr>
      <vt:lpstr>IT IS THE MEASURE OF SUCCESS IN EVANGELISM OF THE LOST.</vt:lpstr>
      <vt:lpstr>IT IS THE MEASURE OF SUCCESS IN THE INDIVIDUAL BELIEVER’S LIFE.</vt:lpstr>
      <vt:lpstr>IT IS THE MEASURE OF SUCCESS IN THE INDIVIDUAL BELIEVER’S LIFE.</vt:lpstr>
      <vt:lpstr> Discipleship</vt:lpstr>
      <vt:lpstr>THERE ARE FIVE PRIMARY GOALS IN CHRISTIAN MINISTRY.</vt:lpstr>
      <vt:lpstr>THE BIBLICAL PATTERN.</vt:lpstr>
      <vt:lpstr>THE BIBLICAL PATTERN.</vt:lpstr>
      <vt:lpstr>THE HINDRANCES TO THE MINISTRY OF DISCIPLESHIP AND HOW TO GUARD AGAINST THEM AND OVERCOME THEM.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Discipleship</dc:title>
  <dc:creator>Sam M.</dc:creator>
  <cp:lastModifiedBy>Kenny Morgan</cp:lastModifiedBy>
  <cp:revision>17</cp:revision>
  <dcterms:created xsi:type="dcterms:W3CDTF">2017-07-23T11:44:39Z</dcterms:created>
  <dcterms:modified xsi:type="dcterms:W3CDTF">2017-07-29T16:34:10Z</dcterms:modified>
</cp:coreProperties>
</file>